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9" r:id="rId6"/>
    <p:sldId id="260" r:id="rId7"/>
    <p:sldId id="270" r:id="rId8"/>
    <p:sldId id="271" r:id="rId9"/>
    <p:sldId id="273" r:id="rId10"/>
    <p:sldId id="268" r:id="rId11"/>
    <p:sldId id="261" r:id="rId12"/>
    <p:sldId id="262" r:id="rId13"/>
    <p:sldId id="263" r:id="rId14"/>
    <p:sldId id="264" r:id="rId15"/>
    <p:sldId id="265" r:id="rId16"/>
    <p:sldId id="266" r:id="rId17"/>
    <p:sldId id="267" r:id="rId18"/>
    <p:sldId id="272"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348" y="6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A89CEF8C-E36E-4771-A498-2846FD0B9184}" type="datetimeFigureOut">
              <a:rPr lang="en-US" smtClean="0"/>
              <a:t>8/24/2018</a:t>
            </a:fld>
            <a:endParaRPr lang="en-US" dirty="0"/>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E9A0B4F6-7A1F-4B06-AEEA-AEE1487E9432}" type="slidenum">
              <a:rPr lang="en-US" smtClean="0"/>
              <a:t>‹#›</a:t>
            </a:fld>
            <a:endParaRPr lang="en-US" dirty="0"/>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9CEF8C-E36E-4771-A498-2846FD0B9184}" type="datetimeFigureOut">
              <a:rPr lang="en-US" smtClean="0"/>
              <a:t>8/24/2018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A0B4F6-7A1F-4B06-AEEA-AEE1487E9432}"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9CEF8C-E36E-4771-A498-2846FD0B9184}" type="datetimeFigureOut">
              <a:rPr lang="en-US" smtClean="0"/>
              <a:t>8/24/2018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A0B4F6-7A1F-4B06-AEEA-AEE1487E9432}"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A89CEF8C-E36E-4771-A498-2846FD0B9184}" type="datetimeFigureOut">
              <a:rPr lang="en-US" smtClean="0"/>
              <a:t>8/24/2018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9A0B4F6-7A1F-4B06-AEEA-AEE1487E9432}" type="slidenum">
              <a:rPr lang="en-US" smtClean="0"/>
              <a:t>‹#›</a:t>
            </a:fld>
            <a:endParaRPr lang="en-US" dirty="0"/>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89CEF8C-E36E-4771-A498-2846FD0B9184}" type="datetimeFigureOut">
              <a:rPr lang="en-US" smtClean="0"/>
              <a:t>8/24/2018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9A0B4F6-7A1F-4B06-AEEA-AEE1487E9432}"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89CEF8C-E36E-4771-A498-2846FD0B9184}" type="datetimeFigureOut">
              <a:rPr lang="en-US" smtClean="0"/>
              <a:t>8/24/2018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9A0B4F6-7A1F-4B06-AEEA-AEE1487E9432}"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9CEF8C-E36E-4771-A498-2846FD0B9184}" type="datetimeFigureOut">
              <a:rPr lang="en-US" smtClean="0"/>
              <a:t>8/24/2018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9A0B4F6-7A1F-4B06-AEEA-AEE1487E9432}"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A89CEF8C-E36E-4771-A498-2846FD0B9184}" type="datetimeFigureOut">
              <a:rPr lang="en-US" smtClean="0"/>
              <a:t>8/24/2018</a:t>
            </a:fld>
            <a:endParaRPr lang="en-US" dirty="0"/>
          </a:p>
        </p:txBody>
      </p:sp>
      <p:sp>
        <p:nvSpPr>
          <p:cNvPr id="7" name="Slide Number Placeholder 6"/>
          <p:cNvSpPr>
            <a:spLocks noGrp="1"/>
          </p:cNvSpPr>
          <p:nvPr>
            <p:ph type="sldNum" sz="quarter" idx="12"/>
          </p:nvPr>
        </p:nvSpPr>
        <p:spPr/>
        <p:txBody>
          <a:bodyPr/>
          <a:lstStyle/>
          <a:p>
            <a:fld id="{E9A0B4F6-7A1F-4B06-AEEA-AEE1487E9432}" type="slidenum">
              <a:rPr lang="en-US" smtClean="0"/>
              <a:t>‹#›</a:t>
            </a:fld>
            <a:endParaRPr lang="en-US" dirty="0"/>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9CEF8C-E36E-4771-A498-2846FD0B9184}" type="datetimeFigureOut">
              <a:rPr lang="en-US" smtClean="0"/>
              <a:t>8/24/2018</a:t>
            </a:fld>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p>
        </p:txBody>
      </p:sp>
      <p:sp>
        <p:nvSpPr>
          <p:cNvPr id="7" name="Slide Number Placeholder 6"/>
          <p:cNvSpPr>
            <a:spLocks noGrp="1"/>
          </p:cNvSpPr>
          <p:nvPr>
            <p:ph type="sldNum" sz="quarter" idx="12"/>
          </p:nvPr>
        </p:nvSpPr>
        <p:spPr/>
        <p:txBody>
          <a:bodyPr/>
          <a:lstStyle/>
          <a:p>
            <a:fld id="{E9A0B4F6-7A1F-4B06-AEEA-AEE1487E9432}"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9CEF8C-E36E-4771-A498-2846FD0B9184}" type="datetimeFigureOut">
              <a:rPr lang="en-US" smtClean="0"/>
              <a:t>8/24/2018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A0B4F6-7A1F-4B06-AEEA-AEE1487E9432}"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9CEF8C-E36E-4771-A498-2846FD0B9184}" type="datetimeFigureOut">
              <a:rPr lang="en-US" smtClean="0"/>
              <a:t>8/24/2018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A0B4F6-7A1F-4B06-AEEA-AEE1487E9432}"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A89CEF8C-E36E-4771-A498-2846FD0B9184}" type="datetimeFigureOut">
              <a:rPr lang="en-US" smtClean="0"/>
              <a:t>8/24/2018</a:t>
            </a:fld>
            <a:endParaRPr lang="en-US"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E9A0B4F6-7A1F-4B06-AEEA-AEE1487E9432}"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a:t>Research Paper</a:t>
            </a:r>
            <a:br>
              <a:rPr lang="en-US"/>
            </a:br>
            <a:r>
              <a:rPr lang="en-US"/>
              <a:t>Information </a:t>
            </a:r>
            <a:endParaRPr lang="en-US" dirty="0"/>
          </a:p>
        </p:txBody>
      </p:sp>
      <p:sp>
        <p:nvSpPr>
          <p:cNvPr id="3" name="Subtitle 2"/>
          <p:cNvSpPr>
            <a:spLocks noGrp="1"/>
          </p:cNvSpPr>
          <p:nvPr>
            <p:ph type="subTitle" idx="1"/>
          </p:nvPr>
        </p:nvSpPr>
        <p:spPr/>
        <p:txBody>
          <a:bodyPr>
            <a:normAutofit/>
          </a:bodyPr>
          <a:lstStyle/>
          <a:p>
            <a:r>
              <a:rPr lang="en-US" sz="2000" dirty="0"/>
              <a:t>Assignment Details &amp; “Way to an  A”</a:t>
            </a:r>
          </a:p>
        </p:txBody>
      </p:sp>
    </p:spTree>
    <p:extLst>
      <p:ext uri="{BB962C8B-B14F-4D97-AF65-F5344CB8AC3E}">
        <p14:creationId xmlns:p14="http://schemas.microsoft.com/office/powerpoint/2010/main" val="3806847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Paper Due Date</a:t>
            </a:r>
          </a:p>
        </p:txBody>
      </p:sp>
      <p:sp>
        <p:nvSpPr>
          <p:cNvPr id="3" name="Content Placeholder 2"/>
          <p:cNvSpPr>
            <a:spLocks noGrp="1"/>
          </p:cNvSpPr>
          <p:nvPr>
            <p:ph idx="1"/>
          </p:nvPr>
        </p:nvSpPr>
        <p:spPr/>
        <p:txBody>
          <a:bodyPr>
            <a:normAutofit/>
          </a:bodyPr>
          <a:lstStyle/>
          <a:p>
            <a:r>
              <a:rPr lang="en-US" b="1" dirty="0"/>
              <a:t>Research Paper due </a:t>
            </a:r>
          </a:p>
          <a:p>
            <a:pPr lvl="1"/>
            <a:r>
              <a:rPr lang="en-US" b="1" dirty="0"/>
              <a:t>Dec. </a:t>
            </a:r>
            <a:r>
              <a:rPr lang="en-US" b="1"/>
              <a:t>9, </a:t>
            </a:r>
            <a:r>
              <a:rPr lang="en-US" b="1" dirty="0"/>
              <a:t>2018</a:t>
            </a:r>
            <a:r>
              <a:rPr lang="en-US" dirty="0"/>
              <a:t> at </a:t>
            </a:r>
            <a:r>
              <a:rPr lang="en-US" b="1" dirty="0"/>
              <a:t>midnight</a:t>
            </a:r>
            <a:r>
              <a:rPr lang="en-US" dirty="0"/>
              <a:t> (11:59pm).</a:t>
            </a:r>
          </a:p>
          <a:p>
            <a:pPr lvl="1"/>
            <a:r>
              <a:rPr lang="en-US" dirty="0"/>
              <a:t>No late submissions will be accepted.</a:t>
            </a:r>
          </a:p>
          <a:p>
            <a:pPr lvl="1"/>
            <a:r>
              <a:rPr lang="en-US" dirty="0"/>
              <a:t>You have the time to write this so “ I got sick/in an accident/ etc.” will not excuse leaving this until the last minute. </a:t>
            </a:r>
          </a:p>
          <a:p>
            <a:pPr lvl="1"/>
            <a:r>
              <a:rPr lang="en-US" dirty="0"/>
              <a:t>Do not procrastinate until the night before it is due to write.</a:t>
            </a:r>
          </a:p>
          <a:p>
            <a:pPr lvl="2"/>
            <a:r>
              <a:rPr lang="en-US" dirty="0"/>
              <a:t>Trust me, this </a:t>
            </a:r>
            <a:r>
              <a:rPr lang="en-US" i="1" dirty="0"/>
              <a:t>NEVER</a:t>
            </a:r>
            <a:r>
              <a:rPr lang="en-US" dirty="0"/>
              <a:t> works out in your favor. </a:t>
            </a:r>
          </a:p>
        </p:txBody>
      </p:sp>
    </p:spTree>
    <p:extLst>
      <p:ext uri="{BB962C8B-B14F-4D97-AF65-F5344CB8AC3E}">
        <p14:creationId xmlns:p14="http://schemas.microsoft.com/office/powerpoint/2010/main" val="2767868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 Assignment- Format </a:t>
            </a:r>
          </a:p>
        </p:txBody>
      </p:sp>
      <p:sp>
        <p:nvSpPr>
          <p:cNvPr id="3" name="Content Placeholder 2"/>
          <p:cNvSpPr>
            <a:spLocks noGrp="1"/>
          </p:cNvSpPr>
          <p:nvPr>
            <p:ph idx="1"/>
          </p:nvPr>
        </p:nvSpPr>
        <p:spPr/>
        <p:txBody>
          <a:bodyPr>
            <a:normAutofit/>
          </a:bodyPr>
          <a:lstStyle/>
          <a:p>
            <a:r>
              <a:rPr lang="en-US" dirty="0"/>
              <a:t>5-7 full pages </a:t>
            </a:r>
            <a:r>
              <a:rPr lang="en-US" sz="2000" dirty="0"/>
              <a:t>(plus bibliography/works cited)</a:t>
            </a:r>
          </a:p>
          <a:p>
            <a:pPr lvl="1"/>
            <a:r>
              <a:rPr lang="en-US" dirty="0"/>
              <a:t>Use Microsoft Word (or similar program)</a:t>
            </a:r>
          </a:p>
          <a:p>
            <a:r>
              <a:rPr lang="en-US" dirty="0"/>
              <a:t>12 point</a:t>
            </a:r>
          </a:p>
          <a:p>
            <a:r>
              <a:rPr lang="en-US" dirty="0"/>
              <a:t>Times New Roman (or similar) font</a:t>
            </a:r>
          </a:p>
          <a:p>
            <a:r>
              <a:rPr lang="en-US" dirty="0"/>
              <a:t>Double-spaced</a:t>
            </a:r>
          </a:p>
          <a:p>
            <a:r>
              <a:rPr lang="en-US" dirty="0"/>
              <a:t>1 inch margins </a:t>
            </a:r>
          </a:p>
          <a:p>
            <a:r>
              <a:rPr lang="en-US" dirty="0"/>
              <a:t>Title page up to your discretion </a:t>
            </a:r>
          </a:p>
          <a:p>
            <a:pPr lvl="1"/>
            <a:r>
              <a:rPr lang="en-US" dirty="0"/>
              <a:t>Not included in page count</a:t>
            </a:r>
          </a:p>
          <a:p>
            <a:endParaRPr lang="en-US" dirty="0"/>
          </a:p>
        </p:txBody>
      </p:sp>
    </p:spTree>
    <p:extLst>
      <p:ext uri="{BB962C8B-B14F-4D97-AF65-F5344CB8AC3E}">
        <p14:creationId xmlns:p14="http://schemas.microsoft.com/office/powerpoint/2010/main" val="3331483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Paper Assignment: </a:t>
            </a:r>
            <a:br>
              <a:rPr lang="en-US" dirty="0"/>
            </a:br>
            <a:r>
              <a:rPr lang="en-US" dirty="0"/>
              <a:t>Way to an A</a:t>
            </a:r>
          </a:p>
        </p:txBody>
      </p:sp>
      <p:sp>
        <p:nvSpPr>
          <p:cNvPr id="3" name="Content Placeholder 2"/>
          <p:cNvSpPr>
            <a:spLocks noGrp="1"/>
          </p:cNvSpPr>
          <p:nvPr>
            <p:ph idx="1"/>
          </p:nvPr>
        </p:nvSpPr>
        <p:spPr/>
        <p:txBody>
          <a:bodyPr>
            <a:normAutofit lnSpcReduction="10000"/>
          </a:bodyPr>
          <a:lstStyle/>
          <a:p>
            <a:r>
              <a:rPr lang="en-US" dirty="0"/>
              <a:t>P1: Introduction</a:t>
            </a:r>
          </a:p>
          <a:p>
            <a:pPr lvl="1"/>
            <a:r>
              <a:rPr lang="en-US" dirty="0"/>
              <a:t>Make sure to have a thesis sentence </a:t>
            </a:r>
          </a:p>
          <a:p>
            <a:r>
              <a:rPr lang="en-US" dirty="0"/>
              <a:t>P2: What are you arguing… Evidence. </a:t>
            </a:r>
          </a:p>
          <a:p>
            <a:pPr lvl="1"/>
            <a:r>
              <a:rPr lang="en-US" dirty="0"/>
              <a:t>Present possible solutions.</a:t>
            </a:r>
          </a:p>
          <a:p>
            <a:r>
              <a:rPr lang="en-US" dirty="0"/>
              <a:t>P3: Other side would argue… Evidence they would provide. </a:t>
            </a:r>
          </a:p>
          <a:p>
            <a:r>
              <a:rPr lang="en-US" dirty="0"/>
              <a:t>P4: Why wrong. </a:t>
            </a:r>
          </a:p>
          <a:p>
            <a:r>
              <a:rPr lang="en-US" dirty="0"/>
              <a:t>P5: Conclusion </a:t>
            </a:r>
          </a:p>
          <a:p>
            <a:r>
              <a:rPr lang="en-US" dirty="0"/>
              <a:t>Bibliography</a:t>
            </a:r>
          </a:p>
          <a:p>
            <a:endParaRPr lang="en-US" dirty="0"/>
          </a:p>
          <a:p>
            <a:pPr marL="0" indent="0">
              <a:buNone/>
            </a:pPr>
            <a:endParaRPr lang="en-US" dirty="0"/>
          </a:p>
        </p:txBody>
      </p:sp>
    </p:spTree>
    <p:extLst>
      <p:ext uri="{BB962C8B-B14F-4D97-AF65-F5344CB8AC3E}">
        <p14:creationId xmlns:p14="http://schemas.microsoft.com/office/powerpoint/2010/main" val="4266984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Paper Assignment:</a:t>
            </a:r>
            <a:br>
              <a:rPr lang="en-US" dirty="0"/>
            </a:br>
            <a:r>
              <a:rPr lang="en-US" b="1" dirty="0"/>
              <a:t>Part One A: </a:t>
            </a:r>
            <a:br>
              <a:rPr lang="en-US" dirty="0"/>
            </a:br>
            <a:r>
              <a:rPr lang="en-US" dirty="0"/>
              <a:t>Introductory Paragraph </a:t>
            </a:r>
          </a:p>
        </p:txBody>
      </p:sp>
      <p:sp>
        <p:nvSpPr>
          <p:cNvPr id="2" name="Content Placeholder 1"/>
          <p:cNvSpPr>
            <a:spLocks noGrp="1"/>
          </p:cNvSpPr>
          <p:nvPr>
            <p:ph idx="1"/>
          </p:nvPr>
        </p:nvSpPr>
        <p:spPr/>
        <p:txBody>
          <a:bodyPr>
            <a:normAutofit fontScale="85000" lnSpcReduction="20000"/>
          </a:bodyPr>
          <a:lstStyle/>
          <a:p>
            <a:r>
              <a:rPr lang="en-US" dirty="0"/>
              <a:t>The first paragraph of your paper, which will introduce your argument</a:t>
            </a:r>
          </a:p>
          <a:p>
            <a:r>
              <a:rPr lang="en-US" dirty="0"/>
              <a:t>Have a clear thesis sentence</a:t>
            </a:r>
          </a:p>
          <a:p>
            <a:pPr lvl="1"/>
            <a:r>
              <a:rPr lang="en-US" i="1" dirty="0"/>
              <a:t>Do I answer the question?</a:t>
            </a:r>
          </a:p>
          <a:p>
            <a:pPr lvl="1"/>
            <a:r>
              <a:rPr lang="en-US" i="1" dirty="0"/>
              <a:t>Have I taken a position that others might challenge or oppose?</a:t>
            </a:r>
          </a:p>
          <a:p>
            <a:pPr lvl="1"/>
            <a:r>
              <a:rPr lang="en-US" dirty="0"/>
              <a:t>Thesis statements that are too vague often do not have a strong argument and will lead to a weak paper. </a:t>
            </a:r>
          </a:p>
          <a:p>
            <a:r>
              <a:rPr lang="en-US" dirty="0"/>
              <a:t>Example: </a:t>
            </a:r>
          </a:p>
          <a:p>
            <a:pPr lvl="1"/>
            <a:r>
              <a:rPr lang="en-US" i="1" dirty="0"/>
              <a:t>While both sides fought the Civil War over the issue of slavery, the North fought for moral reasons while the South fought to preserve its own institutions.</a:t>
            </a:r>
            <a:r>
              <a:rPr lang="en-US" dirty="0"/>
              <a:t>  </a:t>
            </a:r>
          </a:p>
        </p:txBody>
      </p:sp>
    </p:spTree>
    <p:extLst>
      <p:ext uri="{BB962C8B-B14F-4D97-AF65-F5344CB8AC3E}">
        <p14:creationId xmlns:p14="http://schemas.microsoft.com/office/powerpoint/2010/main" val="592633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Paper Assignment: </a:t>
            </a:r>
            <a:br>
              <a:rPr lang="en-US" dirty="0"/>
            </a:br>
            <a:r>
              <a:rPr lang="en-US" b="1" dirty="0"/>
              <a:t>Part One B:</a:t>
            </a:r>
            <a:br>
              <a:rPr lang="en-US" b="1" dirty="0"/>
            </a:br>
            <a:r>
              <a:rPr lang="en-US" dirty="0"/>
              <a:t>Sources</a:t>
            </a:r>
          </a:p>
        </p:txBody>
      </p:sp>
      <p:sp>
        <p:nvSpPr>
          <p:cNvPr id="3" name="Content Placeholder 2"/>
          <p:cNvSpPr>
            <a:spLocks noGrp="1"/>
          </p:cNvSpPr>
          <p:nvPr>
            <p:ph idx="1"/>
          </p:nvPr>
        </p:nvSpPr>
        <p:spPr/>
        <p:txBody>
          <a:bodyPr>
            <a:normAutofit fontScale="92500" lnSpcReduction="10000"/>
          </a:bodyPr>
          <a:lstStyle/>
          <a:p>
            <a:pPr marL="274320" lvl="0" indent="-274320" eaLnBrk="1" fontAlgn="auto" hangingPunct="1">
              <a:spcAft>
                <a:spcPts val="0"/>
              </a:spcAft>
              <a:buClr>
                <a:srgbClr val="7030A0"/>
              </a:buClr>
              <a:buSzPct val="95000"/>
              <a:buFont typeface="Wingdings 2"/>
              <a:buChar char=""/>
            </a:pPr>
            <a:r>
              <a:rPr lang="en-US" sz="2800" kern="1200" dirty="0">
                <a:solidFill>
                  <a:srgbClr val="000000"/>
                </a:solidFill>
                <a:latin typeface="Constantia"/>
              </a:rPr>
              <a:t>Finding Sources</a:t>
            </a:r>
          </a:p>
          <a:p>
            <a:pPr marL="640080" lvl="1" indent="-246888" eaLnBrk="1" fontAlgn="auto" hangingPunct="1">
              <a:spcAft>
                <a:spcPts val="0"/>
              </a:spcAft>
              <a:buClr>
                <a:srgbClr val="E57B7F"/>
              </a:buClr>
              <a:buSzPct val="85000"/>
              <a:buFont typeface="Wingdings 2"/>
              <a:buChar char=""/>
            </a:pPr>
            <a:r>
              <a:rPr lang="en-US" kern="1200" dirty="0">
                <a:solidFill>
                  <a:srgbClr val="000000"/>
                </a:solidFill>
                <a:latin typeface="Constantia"/>
                <a:ea typeface="+mn-ea"/>
                <a:cs typeface="+mn-cs"/>
              </a:rPr>
              <a:t>J-</a:t>
            </a:r>
            <a:r>
              <a:rPr lang="en-US" kern="1200" dirty="0" err="1">
                <a:solidFill>
                  <a:srgbClr val="000000"/>
                </a:solidFill>
                <a:latin typeface="Constantia"/>
                <a:ea typeface="+mn-ea"/>
                <a:cs typeface="+mn-cs"/>
              </a:rPr>
              <a:t>stor</a:t>
            </a:r>
            <a:r>
              <a:rPr lang="en-US" kern="1200" dirty="0">
                <a:solidFill>
                  <a:srgbClr val="000000"/>
                </a:solidFill>
                <a:latin typeface="Constantia"/>
                <a:ea typeface="+mn-ea"/>
                <a:cs typeface="+mn-cs"/>
              </a:rPr>
              <a:t> (one required)</a:t>
            </a:r>
          </a:p>
          <a:p>
            <a:pPr marL="640080" lvl="1" indent="-246888" eaLnBrk="1" fontAlgn="auto" hangingPunct="1">
              <a:spcAft>
                <a:spcPts val="0"/>
              </a:spcAft>
              <a:buClr>
                <a:srgbClr val="E57B7F"/>
              </a:buClr>
              <a:buSzPct val="85000"/>
              <a:buFont typeface="Wingdings 2"/>
              <a:buChar char=""/>
            </a:pPr>
            <a:r>
              <a:rPr lang="en-US" kern="1200" dirty="0">
                <a:solidFill>
                  <a:srgbClr val="000000"/>
                </a:solidFill>
                <a:latin typeface="Constantia"/>
                <a:ea typeface="+mn-ea"/>
                <a:cs typeface="+mn-cs"/>
              </a:rPr>
              <a:t>Google Scholar </a:t>
            </a:r>
          </a:p>
          <a:p>
            <a:pPr marL="640080" lvl="1" indent="-246888" eaLnBrk="1" fontAlgn="auto" hangingPunct="1">
              <a:spcAft>
                <a:spcPts val="0"/>
              </a:spcAft>
              <a:buClr>
                <a:srgbClr val="E57B7F"/>
              </a:buClr>
              <a:buSzPct val="85000"/>
              <a:buFont typeface="Wingdings 2"/>
              <a:buChar char=""/>
            </a:pPr>
            <a:r>
              <a:rPr lang="en-US" kern="1200" dirty="0">
                <a:solidFill>
                  <a:srgbClr val="000000"/>
                </a:solidFill>
                <a:latin typeface="Constantia"/>
                <a:ea typeface="+mn-ea"/>
                <a:cs typeface="+mn-cs"/>
              </a:rPr>
              <a:t>Google and Wikipedia for general information</a:t>
            </a:r>
          </a:p>
          <a:p>
            <a:pPr marL="640080" lvl="1" indent="-246888" eaLnBrk="1" fontAlgn="auto" hangingPunct="1">
              <a:spcAft>
                <a:spcPts val="0"/>
              </a:spcAft>
              <a:buClr>
                <a:srgbClr val="E57B7F"/>
              </a:buClr>
              <a:buSzPct val="85000"/>
              <a:buFont typeface="Wingdings 2"/>
              <a:buChar char=""/>
            </a:pPr>
            <a:r>
              <a:rPr lang="en-US" dirty="0">
                <a:solidFill>
                  <a:srgbClr val="000000"/>
                </a:solidFill>
                <a:latin typeface="Constantia"/>
              </a:rPr>
              <a:t>News</a:t>
            </a:r>
            <a:endParaRPr lang="en-US" kern="1200" dirty="0">
              <a:solidFill>
                <a:srgbClr val="000000"/>
              </a:solidFill>
              <a:latin typeface="Constantia"/>
              <a:ea typeface="+mn-ea"/>
              <a:cs typeface="+mn-cs"/>
            </a:endParaRPr>
          </a:p>
          <a:p>
            <a:pPr marL="914400" lvl="2" indent="-246888" eaLnBrk="1" fontAlgn="auto" hangingPunct="1">
              <a:spcAft>
                <a:spcPts val="0"/>
              </a:spcAft>
              <a:buClr>
                <a:srgbClr val="D63137"/>
              </a:buClr>
              <a:buSzPct val="70000"/>
              <a:buFont typeface="Wingdings 2"/>
              <a:buChar char=""/>
            </a:pPr>
            <a:r>
              <a:rPr lang="en-US" sz="2800" b="1" i="1" kern="1200" dirty="0">
                <a:solidFill>
                  <a:srgbClr val="000000"/>
                </a:solidFill>
                <a:latin typeface="Constantia"/>
                <a:ea typeface="+mn-ea"/>
                <a:cs typeface="+mn-cs"/>
              </a:rPr>
              <a:t>Do not use Wikipedia as source</a:t>
            </a:r>
          </a:p>
          <a:p>
            <a:pPr marL="640080" lvl="1" indent="-246888" eaLnBrk="1" fontAlgn="auto" hangingPunct="1">
              <a:spcAft>
                <a:spcPts val="0"/>
              </a:spcAft>
              <a:buClr>
                <a:srgbClr val="E57B7F"/>
              </a:buClr>
              <a:buSzPct val="85000"/>
              <a:buFont typeface="Wingdings 2"/>
              <a:buChar char=""/>
            </a:pPr>
            <a:r>
              <a:rPr lang="en-US" kern="1200" dirty="0">
                <a:solidFill>
                  <a:srgbClr val="000000"/>
                </a:solidFill>
                <a:latin typeface="Constantia"/>
                <a:ea typeface="+mn-ea"/>
                <a:cs typeface="+mn-cs"/>
              </a:rPr>
              <a:t>Library website</a:t>
            </a:r>
          </a:p>
          <a:p>
            <a:pPr marL="640080" lvl="1" indent="-246888" eaLnBrk="1" fontAlgn="auto" hangingPunct="1">
              <a:spcAft>
                <a:spcPts val="0"/>
              </a:spcAft>
              <a:buClr>
                <a:srgbClr val="E57B7F"/>
              </a:buClr>
              <a:buSzPct val="85000"/>
              <a:buFont typeface="Wingdings 2"/>
              <a:buChar char=""/>
            </a:pPr>
            <a:r>
              <a:rPr lang="en-US" kern="1200" dirty="0">
                <a:solidFill>
                  <a:srgbClr val="000000"/>
                </a:solidFill>
                <a:latin typeface="Constantia"/>
                <a:ea typeface="+mn-ea"/>
                <a:cs typeface="+mn-cs"/>
              </a:rPr>
              <a:t>Once you find one article, look at its reference section </a:t>
            </a:r>
          </a:p>
          <a:p>
            <a:pPr marL="914400" lvl="2" indent="-246888" eaLnBrk="1" fontAlgn="auto" hangingPunct="1">
              <a:spcAft>
                <a:spcPts val="0"/>
              </a:spcAft>
              <a:buClr>
                <a:srgbClr val="D63137"/>
              </a:buClr>
              <a:buSzPct val="70000"/>
              <a:buFont typeface="Wingdings 2"/>
              <a:buChar char=""/>
            </a:pPr>
            <a:r>
              <a:rPr lang="en-US" sz="2800" kern="1200" dirty="0">
                <a:solidFill>
                  <a:srgbClr val="000000"/>
                </a:solidFill>
                <a:latin typeface="Constantia"/>
                <a:ea typeface="+mn-ea"/>
                <a:cs typeface="+mn-cs"/>
              </a:rPr>
              <a:t>Read abstracts to save time</a:t>
            </a:r>
          </a:p>
          <a:p>
            <a:endParaRPr lang="en-US" dirty="0"/>
          </a:p>
          <a:p>
            <a:endParaRPr lang="en-US" dirty="0"/>
          </a:p>
          <a:p>
            <a:pPr marL="0" indent="0">
              <a:buNone/>
            </a:pPr>
            <a:endParaRPr lang="en-US" dirty="0"/>
          </a:p>
        </p:txBody>
      </p:sp>
    </p:spTree>
    <p:extLst>
      <p:ext uri="{BB962C8B-B14F-4D97-AF65-F5344CB8AC3E}">
        <p14:creationId xmlns:p14="http://schemas.microsoft.com/office/powerpoint/2010/main" val="1184579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Acceptable Sources</a:t>
            </a:r>
          </a:p>
        </p:txBody>
      </p:sp>
      <p:sp>
        <p:nvSpPr>
          <p:cNvPr id="3" name="Content Placeholder 2"/>
          <p:cNvSpPr>
            <a:spLocks noGrp="1"/>
          </p:cNvSpPr>
          <p:nvPr>
            <p:ph idx="1"/>
          </p:nvPr>
        </p:nvSpPr>
        <p:spPr/>
        <p:txBody>
          <a:bodyPr/>
          <a:lstStyle/>
          <a:p>
            <a:r>
              <a:rPr lang="en-US" dirty="0"/>
              <a:t>Government Data </a:t>
            </a:r>
          </a:p>
          <a:p>
            <a:pPr lvl="1"/>
            <a:r>
              <a:rPr lang="en-US" dirty="0"/>
              <a:t>Data from some non-governmental organizations</a:t>
            </a:r>
          </a:p>
          <a:p>
            <a:r>
              <a:rPr lang="en-US" dirty="0"/>
              <a:t>Government Policy Papers</a:t>
            </a:r>
          </a:p>
          <a:p>
            <a:r>
              <a:rPr lang="en-US" dirty="0"/>
              <a:t>Newspaper Articles</a:t>
            </a:r>
          </a:p>
          <a:p>
            <a:r>
              <a:rPr lang="en-US" dirty="0"/>
              <a:t>Scholarly Articles</a:t>
            </a:r>
          </a:p>
          <a:p>
            <a:r>
              <a:rPr lang="en-US" dirty="0"/>
              <a:t>Etc.</a:t>
            </a:r>
          </a:p>
        </p:txBody>
      </p:sp>
    </p:spTree>
    <p:extLst>
      <p:ext uri="{BB962C8B-B14F-4D97-AF65-F5344CB8AC3E}">
        <p14:creationId xmlns:p14="http://schemas.microsoft.com/office/powerpoint/2010/main" val="55341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UN</a:t>
            </a:r>
            <a:r>
              <a:rPr lang="en-US" dirty="0"/>
              <a:t>acceptable Sources</a:t>
            </a:r>
          </a:p>
        </p:txBody>
      </p:sp>
      <p:sp>
        <p:nvSpPr>
          <p:cNvPr id="3" name="Content Placeholder 2"/>
          <p:cNvSpPr>
            <a:spLocks noGrp="1"/>
          </p:cNvSpPr>
          <p:nvPr>
            <p:ph idx="1"/>
          </p:nvPr>
        </p:nvSpPr>
        <p:spPr/>
        <p:txBody>
          <a:bodyPr/>
          <a:lstStyle/>
          <a:p>
            <a:r>
              <a:rPr lang="en-US" dirty="0"/>
              <a:t>Data derived from TV pundits</a:t>
            </a:r>
          </a:p>
          <a:p>
            <a:r>
              <a:rPr lang="en-US" dirty="0"/>
              <a:t>Newspaper editorials</a:t>
            </a:r>
          </a:p>
          <a:p>
            <a:r>
              <a:rPr lang="en-US" dirty="0"/>
              <a:t>Blogs</a:t>
            </a:r>
          </a:p>
          <a:p>
            <a:r>
              <a:rPr lang="en-US" dirty="0"/>
              <a:t>Wikipedia</a:t>
            </a:r>
          </a:p>
          <a:p>
            <a:r>
              <a:rPr lang="en-US" dirty="0"/>
              <a:t>Etc. </a:t>
            </a:r>
          </a:p>
        </p:txBody>
      </p:sp>
    </p:spTree>
    <p:extLst>
      <p:ext uri="{BB962C8B-B14F-4D97-AF65-F5344CB8AC3E}">
        <p14:creationId xmlns:p14="http://schemas.microsoft.com/office/powerpoint/2010/main" val="1300926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Sources</a:t>
            </a:r>
          </a:p>
        </p:txBody>
      </p:sp>
      <p:sp>
        <p:nvSpPr>
          <p:cNvPr id="3" name="Content Placeholder 2"/>
          <p:cNvSpPr>
            <a:spLocks noGrp="1"/>
          </p:cNvSpPr>
          <p:nvPr>
            <p:ph idx="1"/>
          </p:nvPr>
        </p:nvSpPr>
        <p:spPr/>
        <p:txBody>
          <a:bodyPr>
            <a:normAutofit lnSpcReduction="10000"/>
          </a:bodyPr>
          <a:lstStyle/>
          <a:p>
            <a:r>
              <a:rPr lang="en-US" dirty="0"/>
              <a:t>REQUIRED: For the Semester Final Paper, your paper should include at least 4 “acceptable” sources.</a:t>
            </a:r>
          </a:p>
          <a:p>
            <a:pPr lvl="1"/>
            <a:r>
              <a:rPr lang="en-US" dirty="0"/>
              <a:t>I highly recommend using an average of one source for each page written.</a:t>
            </a:r>
          </a:p>
          <a:p>
            <a:pPr lvl="2"/>
            <a:r>
              <a:rPr lang="en-US" dirty="0"/>
              <a:t>This does not mean only cite one source a page.  </a:t>
            </a:r>
          </a:p>
          <a:p>
            <a:pPr lvl="1"/>
            <a:endParaRPr lang="en-US" dirty="0"/>
          </a:p>
          <a:p>
            <a:pPr lvl="1"/>
            <a:r>
              <a:rPr lang="en-US" dirty="0"/>
              <a:t>J-</a:t>
            </a:r>
            <a:r>
              <a:rPr lang="en-US" dirty="0" err="1"/>
              <a:t>stor</a:t>
            </a:r>
            <a:r>
              <a:rPr lang="en-US" dirty="0"/>
              <a:t>: one source must come from this database.  </a:t>
            </a:r>
          </a:p>
        </p:txBody>
      </p:sp>
    </p:spTree>
    <p:extLst>
      <p:ext uri="{BB962C8B-B14F-4D97-AF65-F5344CB8AC3E}">
        <p14:creationId xmlns:p14="http://schemas.microsoft.com/office/powerpoint/2010/main" val="3733521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plagiarism?</a:t>
            </a:r>
          </a:p>
        </p:txBody>
      </p:sp>
      <p:sp>
        <p:nvSpPr>
          <p:cNvPr id="3" name="Content Placeholder 2"/>
          <p:cNvSpPr>
            <a:spLocks noGrp="1"/>
          </p:cNvSpPr>
          <p:nvPr>
            <p:ph idx="1"/>
          </p:nvPr>
        </p:nvSpPr>
        <p:spPr/>
        <p:txBody>
          <a:bodyPr/>
          <a:lstStyle/>
          <a:p>
            <a:r>
              <a:rPr lang="en-US" dirty="0"/>
              <a:t>Plagiarism means using another’s work without giving credit. If you use others’ words, you must put them in quotation marks and cite your source.</a:t>
            </a:r>
          </a:p>
          <a:p>
            <a:r>
              <a:rPr lang="en-US" dirty="0"/>
              <a:t>You must also give citations when using others’ ideas, even if you have paraphrased those ideas in your own words.</a:t>
            </a:r>
          </a:p>
        </p:txBody>
      </p:sp>
    </p:spTree>
    <p:extLst>
      <p:ext uri="{BB962C8B-B14F-4D97-AF65-F5344CB8AC3E}">
        <p14:creationId xmlns:p14="http://schemas.microsoft.com/office/powerpoint/2010/main" val="3494298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plagiarism?</a:t>
            </a:r>
          </a:p>
        </p:txBody>
      </p:sp>
      <p:sp>
        <p:nvSpPr>
          <p:cNvPr id="3" name="Content Placeholder 2"/>
          <p:cNvSpPr>
            <a:spLocks noGrp="1"/>
          </p:cNvSpPr>
          <p:nvPr>
            <p:ph idx="1"/>
          </p:nvPr>
        </p:nvSpPr>
        <p:spPr/>
        <p:txBody>
          <a:bodyPr/>
          <a:lstStyle/>
          <a:p>
            <a:r>
              <a:rPr lang="en-US" dirty="0"/>
              <a:t>“Work” includes the words and ideas of others, as well as art, graphics, computer programs, music, and other creative expression. The work may consist of writing, charts, data, graphs, pictures, diagrams, websites, movies, TV broadcasts, or other communication media.</a:t>
            </a:r>
          </a:p>
        </p:txBody>
      </p:sp>
    </p:spTree>
    <p:extLst>
      <p:ext uri="{BB962C8B-B14F-4D97-AF65-F5344CB8AC3E}">
        <p14:creationId xmlns:p14="http://schemas.microsoft.com/office/powerpoint/2010/main" val="311527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plagiarism?</a:t>
            </a:r>
          </a:p>
        </p:txBody>
      </p:sp>
      <p:sp>
        <p:nvSpPr>
          <p:cNvPr id="3" name="Content Placeholder 2"/>
          <p:cNvSpPr>
            <a:spLocks noGrp="1"/>
          </p:cNvSpPr>
          <p:nvPr>
            <p:ph idx="1"/>
          </p:nvPr>
        </p:nvSpPr>
        <p:spPr/>
        <p:txBody>
          <a:bodyPr>
            <a:normAutofit fontScale="77500" lnSpcReduction="20000"/>
          </a:bodyPr>
          <a:lstStyle/>
          <a:p>
            <a:r>
              <a:rPr lang="en-US" sz="2800" dirty="0"/>
              <a:t>The term “source” includes published works -- books, magazines, newspapers, textbooks, websites, movies, photos, paintings, plays -- and unpublished sources (e.g., materials from a research service, blogs, class handouts, lectures, notes, speeches, or other students’ papers). Using words, ideas, computer code, or any work without giving proper credit is plagiarism. Any time you use information from a source, of any kind, you must cite it.</a:t>
            </a:r>
          </a:p>
        </p:txBody>
      </p:sp>
    </p:spTree>
    <p:extLst>
      <p:ext uri="{BB962C8B-B14F-4D97-AF65-F5344CB8AC3E}">
        <p14:creationId xmlns:p14="http://schemas.microsoft.com/office/powerpoint/2010/main" val="3812789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plagiarism?</a:t>
            </a:r>
          </a:p>
        </p:txBody>
      </p:sp>
      <p:sp>
        <p:nvSpPr>
          <p:cNvPr id="4" name="Content Placeholder 3"/>
          <p:cNvSpPr>
            <a:spLocks noGrp="1"/>
          </p:cNvSpPr>
          <p:nvPr>
            <p:ph idx="1"/>
          </p:nvPr>
        </p:nvSpPr>
        <p:spPr/>
        <p:txBody>
          <a:bodyPr>
            <a:normAutofit fontScale="77500" lnSpcReduction="20000"/>
          </a:bodyPr>
          <a:lstStyle/>
          <a:p>
            <a:pPr lvl="0" eaLnBrk="1" fontAlgn="auto" hangingPunct="1">
              <a:spcAft>
                <a:spcPts val="0"/>
              </a:spcAft>
              <a:buFont typeface="Arial" pitchFamily="34" charset="0"/>
              <a:buChar char="•"/>
            </a:pPr>
            <a:r>
              <a:rPr lang="en-US" sz="1800" b="1" i="1" kern="1200" dirty="0">
                <a:solidFill>
                  <a:prstClr val="black"/>
                </a:solidFill>
              </a:rPr>
              <a:t>Distinguishing "common knowledge" from original work</a:t>
            </a:r>
            <a:endParaRPr lang="en-US" sz="1800" kern="1200" dirty="0">
              <a:solidFill>
                <a:prstClr val="black"/>
              </a:solidFill>
            </a:endParaRPr>
          </a:p>
          <a:p>
            <a:pPr lvl="0" eaLnBrk="1" fontAlgn="auto" hangingPunct="1">
              <a:spcAft>
                <a:spcPts val="0"/>
              </a:spcAft>
              <a:buFont typeface="Arial" pitchFamily="34" charset="0"/>
              <a:buChar char="•"/>
            </a:pPr>
            <a:r>
              <a:rPr lang="en-US" sz="1800" kern="1200" dirty="0">
                <a:solidFill>
                  <a:prstClr val="black"/>
                </a:solidFill>
              </a:rPr>
              <a:t>Facts can be viewed as common knowledge if they are generally known and widely established. The term "common knowledge" implies that the audience and the author have agreed on certain facts, so accepted common knowledge might vary depending on your audience. </a:t>
            </a:r>
          </a:p>
          <a:p>
            <a:pPr lvl="0" eaLnBrk="1" fontAlgn="auto" hangingPunct="1">
              <a:spcAft>
                <a:spcPts val="0"/>
              </a:spcAft>
              <a:buFont typeface="Arial" pitchFamily="34" charset="0"/>
              <a:buChar char="•"/>
            </a:pPr>
            <a:r>
              <a:rPr lang="en-US" sz="1800" kern="1200" dirty="0">
                <a:solidFill>
                  <a:prstClr val="black"/>
                </a:solidFill>
              </a:rPr>
              <a:t>For example, dates referring to well-known events can be viewed as common knowledge. So, when referring to December 7, 1941 as the date the Japanese forces attacked Pearl Harbor, you would not need to cite a source for your information—if Americans comprise your target audience.</a:t>
            </a:r>
          </a:p>
          <a:p>
            <a:pPr lvl="0" eaLnBrk="1" fontAlgn="auto" hangingPunct="1">
              <a:spcAft>
                <a:spcPts val="0"/>
              </a:spcAft>
              <a:buFont typeface="Arial" pitchFamily="34" charset="0"/>
              <a:buChar char="•"/>
            </a:pPr>
            <a:r>
              <a:rPr lang="en-US" sz="1800" kern="1200" dirty="0">
                <a:solidFill>
                  <a:prstClr val="black"/>
                </a:solidFill>
              </a:rPr>
              <a:t>Be wary, however, when treating information as common knowledge. When making this judgment, consider whether the information is both widely known and undisputed. As your expertise within your field grows, your base of common knowledge, as it pertains to that field of expertise, will also grow. </a:t>
            </a:r>
          </a:p>
          <a:p>
            <a:pPr lvl="0" eaLnBrk="1" fontAlgn="auto" hangingPunct="1">
              <a:spcAft>
                <a:spcPts val="0"/>
              </a:spcAft>
              <a:buFont typeface="Arial" pitchFamily="34" charset="0"/>
              <a:buChar char="•"/>
            </a:pPr>
            <a:r>
              <a:rPr lang="en-US" sz="1800" b="1" kern="1200" dirty="0">
                <a:solidFill>
                  <a:prstClr val="black"/>
                </a:solidFill>
              </a:rPr>
              <a:t>When in doubt about the status of a piece of information, err on the side of caution and include a citation.</a:t>
            </a:r>
            <a:endParaRPr lang="en-US" sz="1800" kern="1200" dirty="0">
              <a:solidFill>
                <a:prstClr val="black"/>
              </a:solidFill>
            </a:endParaRPr>
          </a:p>
          <a:p>
            <a:endParaRPr lang="en-US" dirty="0"/>
          </a:p>
        </p:txBody>
      </p:sp>
    </p:spTree>
    <p:extLst>
      <p:ext uri="{BB962C8B-B14F-4D97-AF65-F5344CB8AC3E}">
        <p14:creationId xmlns:p14="http://schemas.microsoft.com/office/powerpoint/2010/main" val="2359814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Cite Sources </a:t>
            </a:r>
          </a:p>
        </p:txBody>
      </p:sp>
      <p:sp>
        <p:nvSpPr>
          <p:cNvPr id="3" name="Content Placeholder 2"/>
          <p:cNvSpPr>
            <a:spLocks noGrp="1"/>
          </p:cNvSpPr>
          <p:nvPr>
            <p:ph idx="1"/>
          </p:nvPr>
        </p:nvSpPr>
        <p:spPr/>
        <p:txBody>
          <a:bodyPr>
            <a:normAutofit fontScale="77500" lnSpcReduction="20000"/>
          </a:bodyPr>
          <a:lstStyle/>
          <a:p>
            <a:r>
              <a:rPr lang="en-US" sz="2800" dirty="0"/>
              <a:t>One citation method is to identify the source in the text, putting the author’s last name and publication year in parenthesis and giving the page number where the cited information appears. (Hacker, 2003, p. 391). </a:t>
            </a:r>
          </a:p>
          <a:p>
            <a:r>
              <a:rPr lang="en-US" sz="2800" dirty="0"/>
              <a:t>The author’s name links the reader to a list at the end of the paper giving full publishing information. Example:</a:t>
            </a:r>
          </a:p>
          <a:p>
            <a:r>
              <a:rPr lang="en-US" sz="2800" b="1" dirty="0"/>
              <a:t>Sources Cited:</a:t>
            </a:r>
          </a:p>
          <a:p>
            <a:r>
              <a:rPr lang="en-US" sz="2800" dirty="0"/>
              <a:t>Hacker, D., </a:t>
            </a:r>
            <a:r>
              <a:rPr lang="en-US" sz="2800" i="1" dirty="0"/>
              <a:t>A Writer’s Reference</a:t>
            </a:r>
            <a:r>
              <a:rPr lang="en-US" sz="2800" dirty="0"/>
              <a:t>, 5th Ed. (Bedford/St. Martin’s Press 2003) pp. 391-2.</a:t>
            </a:r>
          </a:p>
        </p:txBody>
      </p:sp>
    </p:spTree>
    <p:extLst>
      <p:ext uri="{BB962C8B-B14F-4D97-AF65-F5344CB8AC3E}">
        <p14:creationId xmlns:p14="http://schemas.microsoft.com/office/powerpoint/2010/main" val="2214301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Cite Sources </a:t>
            </a:r>
          </a:p>
        </p:txBody>
      </p:sp>
      <p:sp>
        <p:nvSpPr>
          <p:cNvPr id="3" name="Content Placeholder 2"/>
          <p:cNvSpPr>
            <a:spLocks noGrp="1"/>
          </p:cNvSpPr>
          <p:nvPr>
            <p:ph idx="1"/>
          </p:nvPr>
        </p:nvSpPr>
        <p:spPr/>
        <p:txBody>
          <a:bodyPr>
            <a:normAutofit fontScale="77500" lnSpcReduction="20000"/>
          </a:bodyPr>
          <a:lstStyle/>
          <a:p>
            <a:r>
              <a:rPr lang="en-US" sz="4000" dirty="0"/>
              <a:t>Example: </a:t>
            </a:r>
            <a:r>
              <a:rPr lang="en-US" sz="2800" dirty="0"/>
              <a:t>Journal</a:t>
            </a:r>
          </a:p>
          <a:p>
            <a:r>
              <a:rPr lang="en-US" sz="2800" dirty="0"/>
              <a:t>Agustín, Laura. 2006. “The Disappearing of a 	Migration Category: Migrants Who Sell </a:t>
            </a:r>
          </a:p>
          <a:p>
            <a:pPr marL="68580" indent="0">
              <a:buNone/>
            </a:pPr>
            <a:r>
              <a:rPr lang="en-US" sz="2800" dirty="0"/>
              <a:t>	Sex.” </a:t>
            </a:r>
            <a:r>
              <a:rPr lang="en-US" sz="2800" i="1" dirty="0"/>
              <a:t>Journal of Ethnic and Migration </a:t>
            </a:r>
          </a:p>
          <a:p>
            <a:pPr marL="68580" indent="0">
              <a:buNone/>
            </a:pPr>
            <a:r>
              <a:rPr lang="en-US" sz="2800" i="1" dirty="0"/>
              <a:t>	Studies</a:t>
            </a:r>
            <a:r>
              <a:rPr lang="en-US" sz="2800" dirty="0"/>
              <a:t> 32, no. 1: 29-47.</a:t>
            </a:r>
          </a:p>
          <a:p>
            <a:r>
              <a:rPr lang="en-US" sz="2800" dirty="0"/>
              <a:t>There is a scarcity of research, and especially of quantitative research, in this area because “there can be no correct figures where a sector is unrecognized [sic] by official accounting” (Agustín 2006, 31). </a:t>
            </a:r>
          </a:p>
        </p:txBody>
      </p:sp>
    </p:spTree>
    <p:extLst>
      <p:ext uri="{BB962C8B-B14F-4D97-AF65-F5344CB8AC3E}">
        <p14:creationId xmlns:p14="http://schemas.microsoft.com/office/powerpoint/2010/main" val="1609532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Cite Sources </a:t>
            </a:r>
          </a:p>
        </p:txBody>
      </p:sp>
      <p:sp>
        <p:nvSpPr>
          <p:cNvPr id="3" name="Content Placeholder 2"/>
          <p:cNvSpPr>
            <a:spLocks noGrp="1"/>
          </p:cNvSpPr>
          <p:nvPr>
            <p:ph idx="1"/>
          </p:nvPr>
        </p:nvSpPr>
        <p:spPr/>
        <p:txBody>
          <a:bodyPr>
            <a:normAutofit fontScale="92500" lnSpcReduction="10000"/>
          </a:bodyPr>
          <a:lstStyle/>
          <a:p>
            <a:r>
              <a:rPr lang="en-US" sz="3600" dirty="0"/>
              <a:t>Example: </a:t>
            </a:r>
            <a:r>
              <a:rPr lang="en-US" sz="2800" dirty="0"/>
              <a:t>Book Chapter</a:t>
            </a:r>
          </a:p>
          <a:p>
            <a:r>
              <a:rPr lang="en-US" sz="2800" dirty="0"/>
              <a:t>Castles, Stephen, and Mark J. Miller. </a:t>
            </a:r>
          </a:p>
          <a:p>
            <a:pPr marL="365760" lvl="1" indent="0">
              <a:buNone/>
            </a:pPr>
            <a:r>
              <a:rPr lang="en-US" sz="2600" dirty="0"/>
              <a:t>	2003. "Migration to Highly Developed 	Countries since 1945." In </a:t>
            </a:r>
            <a:r>
              <a:rPr lang="en-US" sz="2600" i="1" dirty="0"/>
              <a:t>The Age of 	Migration: International Population 	Movements in the 	Modern World</a:t>
            </a:r>
            <a:r>
              <a:rPr lang="en-US" sz="2600" dirty="0"/>
              <a:t>, by 	Stephen Castles and Mark J. Miller, 68-	93. New York, NY: The Guilford 	Press.</a:t>
            </a:r>
          </a:p>
          <a:p>
            <a:pPr lvl="2"/>
            <a:r>
              <a:rPr lang="en-US" sz="2000" dirty="0"/>
              <a:t>(Castles and Miller 2003, 69)</a:t>
            </a:r>
            <a:endParaRPr lang="en-US" sz="2200" dirty="0"/>
          </a:p>
        </p:txBody>
      </p:sp>
    </p:spTree>
    <p:extLst>
      <p:ext uri="{BB962C8B-B14F-4D97-AF65-F5344CB8AC3E}">
        <p14:creationId xmlns:p14="http://schemas.microsoft.com/office/powerpoint/2010/main" val="17460946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Cite Sources </a:t>
            </a:r>
          </a:p>
        </p:txBody>
      </p:sp>
      <p:sp>
        <p:nvSpPr>
          <p:cNvPr id="3" name="Content Placeholder 2"/>
          <p:cNvSpPr>
            <a:spLocks noGrp="1"/>
          </p:cNvSpPr>
          <p:nvPr>
            <p:ph idx="1"/>
          </p:nvPr>
        </p:nvSpPr>
        <p:spPr/>
        <p:txBody>
          <a:bodyPr/>
          <a:lstStyle/>
          <a:p>
            <a:r>
              <a:rPr lang="en-US" sz="2800" dirty="0"/>
              <a:t>The Word shortcut</a:t>
            </a:r>
          </a:p>
          <a:p>
            <a:r>
              <a:rPr lang="en-US" sz="2800" dirty="0"/>
              <a:t>(This is the best and easiest way to do this)</a:t>
            </a:r>
          </a:p>
          <a:p>
            <a:r>
              <a:rPr lang="en-US" sz="2800" dirty="0"/>
              <a:t>Please set your computer to either Chicago or APA</a:t>
            </a:r>
          </a:p>
          <a:p>
            <a:r>
              <a:rPr lang="en-US" sz="2800" dirty="0"/>
              <a:t>Consistency is key </a:t>
            </a:r>
          </a:p>
        </p:txBody>
      </p:sp>
    </p:spTree>
    <p:extLst>
      <p:ext uri="{BB962C8B-B14F-4D97-AF65-F5344CB8AC3E}">
        <p14:creationId xmlns:p14="http://schemas.microsoft.com/office/powerpoint/2010/main" val="12770019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r>
              <a:rPr lang="en-US" dirty="0"/>
              <a:t>If you have ANY QUESTIONS please feel free to contact me.  </a:t>
            </a:r>
          </a:p>
          <a:p>
            <a:r>
              <a:rPr lang="en-US" dirty="0"/>
              <a:t>Like with most things, it is better to do so sooner rather than later. </a:t>
            </a:r>
          </a:p>
        </p:txBody>
      </p:sp>
    </p:spTree>
    <p:extLst>
      <p:ext uri="{BB962C8B-B14F-4D97-AF65-F5344CB8AC3E}">
        <p14:creationId xmlns:p14="http://schemas.microsoft.com/office/powerpoint/2010/main" val="19302952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948</TotalTime>
  <Words>941</Words>
  <Application>Microsoft Office PowerPoint</Application>
  <PresentationFormat>On-screen Show (4:3)</PresentationFormat>
  <Paragraphs>102</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Century Gothic</vt:lpstr>
      <vt:lpstr>Constantia</vt:lpstr>
      <vt:lpstr>Wingdings 2</vt:lpstr>
      <vt:lpstr>Austin</vt:lpstr>
      <vt:lpstr>Research Paper Information </vt:lpstr>
      <vt:lpstr>Research Paper Due Date</vt:lpstr>
      <vt:lpstr>Paper Assignment- Format </vt:lpstr>
      <vt:lpstr>Paper Assignment:  Way to an A</vt:lpstr>
      <vt:lpstr>Paper Assignment: Part One A:  Introductory Paragraph </vt:lpstr>
      <vt:lpstr>Paper Assignment:  Part One B: Sources</vt:lpstr>
      <vt:lpstr>Acceptable Sources</vt:lpstr>
      <vt:lpstr>UNacceptable Sources</vt:lpstr>
      <vt:lpstr>Sources</vt:lpstr>
      <vt:lpstr>What is plagiarism?</vt:lpstr>
      <vt:lpstr>What is plagiarism?</vt:lpstr>
      <vt:lpstr>What is plagiarism?</vt:lpstr>
      <vt:lpstr>What is plagiarism?</vt:lpstr>
      <vt:lpstr>How to Cite Sources </vt:lpstr>
      <vt:lpstr>How to Cite Sources </vt:lpstr>
      <vt:lpstr>How to Cite Sources </vt:lpstr>
      <vt:lpstr>How to Cite Sources </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7</dc:creator>
  <cp:lastModifiedBy>Windows 10</cp:lastModifiedBy>
  <cp:revision>22</cp:revision>
  <dcterms:created xsi:type="dcterms:W3CDTF">2013-03-04T18:14:56Z</dcterms:created>
  <dcterms:modified xsi:type="dcterms:W3CDTF">2018-08-24T14:36:52Z</dcterms:modified>
</cp:coreProperties>
</file>